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638" autoAdjust="0"/>
  </p:normalViewPr>
  <p:slideViewPr>
    <p:cSldViewPr>
      <p:cViewPr varScale="1">
        <p:scale>
          <a:sx n="82" d="100"/>
          <a:sy n="82" d="100"/>
        </p:scale>
        <p:origin x="-15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E4F843-7AEF-4D84-B159-B49319480A2A}" type="datetimeFigureOut">
              <a:rPr lang="en-US" smtClean="0"/>
              <a:pPr/>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E4F843-7AEF-4D84-B159-B49319480A2A}" type="datetimeFigureOut">
              <a:rPr lang="en-US" smtClean="0"/>
              <a:pPr/>
              <a:t>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E4F843-7AEF-4D84-B159-B49319480A2A}" type="datetimeFigureOut">
              <a:rPr lang="en-US" smtClean="0"/>
              <a:pPr/>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E4F843-7AEF-4D84-B159-B49319480A2A}" type="datetimeFigureOut">
              <a:rPr lang="en-US" smtClean="0"/>
              <a:pPr/>
              <a:t>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E4F843-7AEF-4D84-B159-B49319480A2A}" type="datetimeFigureOut">
              <a:rPr lang="en-US" smtClean="0"/>
              <a:pPr/>
              <a:t>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4F843-7AEF-4D84-B159-B49319480A2A}" type="datetimeFigureOut">
              <a:rPr lang="en-US" smtClean="0"/>
              <a:pPr/>
              <a:t>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F843-7AEF-4D84-B159-B49319480A2A}" type="datetimeFigureOut">
              <a:rPr lang="en-US" smtClean="0"/>
              <a:pPr/>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4F843-7AEF-4D84-B159-B49319480A2A}" type="datetimeFigureOut">
              <a:rPr lang="en-US" smtClean="0"/>
              <a:pPr/>
              <a:t>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6E2442-470B-4999-B0C0-7F28E8EC54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4F843-7AEF-4D84-B159-B49319480A2A}" type="datetimeFigureOut">
              <a:rPr lang="en-US" smtClean="0"/>
              <a:pPr/>
              <a:t>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6E2442-470B-4999-B0C0-7F28E8EC54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sz="2400" b="1" dirty="0" smtClean="0"/>
              <a:t>Serum Albumin Iodinated(DB00064)</a:t>
            </a:r>
            <a:r>
              <a:rPr lang="en-US" dirty="0" smtClean="0"/>
              <a:t/>
            </a:r>
            <a:br>
              <a:rPr lang="en-US" dirty="0" smtClean="0"/>
            </a:br>
            <a:r>
              <a:rPr lang="en-US" sz="2000" b="1" dirty="0" smtClean="0"/>
              <a:t>Approved Drug</a:t>
            </a:r>
            <a:endParaRPr lang="en-US" sz="2000" b="1" dirty="0"/>
          </a:p>
        </p:txBody>
      </p:sp>
      <p:sp>
        <p:nvSpPr>
          <p:cNvPr id="3" name="Subtitle 2"/>
          <p:cNvSpPr>
            <a:spLocks noGrp="1"/>
          </p:cNvSpPr>
          <p:nvPr>
            <p:ph type="subTitle" idx="1"/>
          </p:nvPr>
        </p:nvSpPr>
        <p:spPr>
          <a:xfrm>
            <a:off x="457200" y="1219200"/>
            <a:ext cx="8305800" cy="4495800"/>
          </a:xfrm>
        </p:spPr>
        <p:txBody>
          <a:bodyPr/>
          <a:lstStyle/>
          <a:p>
            <a:pPr algn="l"/>
            <a:r>
              <a:rPr lang="en-US" sz="1800" dirty="0" smtClean="0">
                <a:solidFill>
                  <a:srgbClr val="000000"/>
                </a:solidFill>
              </a:rPr>
              <a:t>Chemical Formula: C</a:t>
            </a:r>
            <a:r>
              <a:rPr lang="en-US" sz="1800" baseline="-25000" dirty="0" smtClean="0">
                <a:solidFill>
                  <a:srgbClr val="000000"/>
                </a:solidFill>
              </a:rPr>
              <a:t>2936</a:t>
            </a:r>
            <a:r>
              <a:rPr lang="en-US" sz="1800" dirty="0" smtClean="0">
                <a:solidFill>
                  <a:srgbClr val="000000"/>
                </a:solidFill>
              </a:rPr>
              <a:t>H</a:t>
            </a:r>
            <a:r>
              <a:rPr lang="en-US" sz="1800" baseline="-25000" dirty="0" smtClean="0">
                <a:solidFill>
                  <a:srgbClr val="000000"/>
                </a:solidFill>
              </a:rPr>
              <a:t>4624</a:t>
            </a:r>
            <a:r>
              <a:rPr lang="en-US" sz="1800" dirty="0" smtClean="0">
                <a:solidFill>
                  <a:srgbClr val="000000"/>
                </a:solidFill>
              </a:rPr>
              <a:t>N</a:t>
            </a:r>
            <a:r>
              <a:rPr lang="en-US" sz="1800" baseline="-25000" dirty="0" smtClean="0">
                <a:solidFill>
                  <a:srgbClr val="000000"/>
                </a:solidFill>
              </a:rPr>
              <a:t>786</a:t>
            </a:r>
            <a:r>
              <a:rPr lang="en-US" sz="1800" dirty="0" smtClean="0">
                <a:solidFill>
                  <a:srgbClr val="000000"/>
                </a:solidFill>
              </a:rPr>
              <a:t>O</a:t>
            </a:r>
            <a:r>
              <a:rPr lang="en-US" sz="1800" baseline="-25000" dirty="0" smtClean="0">
                <a:solidFill>
                  <a:srgbClr val="000000"/>
                </a:solidFill>
              </a:rPr>
              <a:t>889</a:t>
            </a:r>
            <a:r>
              <a:rPr lang="en-US" sz="1800" dirty="0" smtClean="0">
                <a:solidFill>
                  <a:srgbClr val="000000"/>
                </a:solidFill>
              </a:rPr>
              <a:t>S</a:t>
            </a:r>
            <a:r>
              <a:rPr lang="en-US" sz="1800" baseline="-25000" dirty="0" smtClean="0">
                <a:solidFill>
                  <a:srgbClr val="000000"/>
                </a:solidFill>
              </a:rPr>
              <a:t>41</a:t>
            </a:r>
            <a:endParaRPr lang="en-US" sz="1800" dirty="0" smtClean="0">
              <a:solidFill>
                <a:srgbClr val="000000"/>
              </a:solidFill>
            </a:endParaRPr>
          </a:p>
          <a:p>
            <a:pPr algn="l"/>
            <a:r>
              <a:rPr lang="en-US" sz="1800" dirty="0" smtClean="0">
                <a:solidFill>
                  <a:srgbClr val="000000"/>
                </a:solidFill>
              </a:rPr>
              <a:t>Molecular Weight</a:t>
            </a:r>
            <a:r>
              <a:rPr lang="en-US" sz="1800" smtClean="0">
                <a:solidFill>
                  <a:srgbClr val="000000"/>
                </a:solidFill>
              </a:rPr>
              <a:t>: 66472.2</a:t>
            </a:r>
            <a:endParaRPr lang="en-US" sz="1800" dirty="0" smtClean="0">
              <a:solidFill>
                <a:srgbClr val="000000"/>
              </a:solidFill>
            </a:endParaRPr>
          </a:p>
          <a:p>
            <a:pPr algn="l"/>
            <a:endParaRPr lang="en-US" sz="1800" dirty="0" smtClean="0">
              <a:solidFill>
                <a:schemeClr val="tx1"/>
              </a:solidFill>
            </a:endParaRPr>
          </a:p>
          <a:p>
            <a:pPr algn="l"/>
            <a:r>
              <a:rPr lang="en-US" sz="1800" dirty="0" smtClean="0">
                <a:solidFill>
                  <a:schemeClr val="tx1"/>
                </a:solidFill>
              </a:rPr>
              <a:t>A diagnostic radiopharmaceutical containing iodinated I 131 albumin for intravenous imaging. Following intravenous injection, </a:t>
            </a:r>
            <a:r>
              <a:rPr lang="en-US" sz="1800" dirty="0" err="1" smtClean="0">
                <a:solidFill>
                  <a:schemeClr val="tx1"/>
                </a:solidFill>
              </a:rPr>
              <a:t>radioiodinated</a:t>
            </a:r>
            <a:r>
              <a:rPr lang="en-US" sz="1800" dirty="0" smtClean="0">
                <a:solidFill>
                  <a:schemeClr val="tx1"/>
                </a:solidFill>
              </a:rPr>
              <a:t> albumin human is uniformly distributed throughout the intravascular pool within 10 minutes; </a:t>
            </a:r>
            <a:r>
              <a:rPr lang="en-US" sz="1800" dirty="0" err="1" smtClean="0">
                <a:solidFill>
                  <a:schemeClr val="tx1"/>
                </a:solidFill>
              </a:rPr>
              <a:t>extravascular</a:t>
            </a:r>
            <a:r>
              <a:rPr lang="en-US" sz="1800" dirty="0" smtClean="0">
                <a:solidFill>
                  <a:schemeClr val="tx1"/>
                </a:solidFill>
              </a:rPr>
              <a:t> distribution takes place more slowly (2 days). Indicated for use in determinations of total blood and plasma volumes, cardiac output, cardiac and pulmonary blood volumes and circulation times</a:t>
            </a:r>
            <a:endParaRPr lang="en-US" dirty="0" smtClean="0">
              <a:solidFill>
                <a:srgbClr val="000000"/>
              </a:solidFill>
            </a:endParaRPr>
          </a:p>
        </p:txBody>
      </p:sp>
      <p:sp>
        <p:nvSpPr>
          <p:cNvPr id="4" name="Title 1"/>
          <p:cNvSpPr txBox="1">
            <a:spLocks/>
          </p:cNvSpPr>
          <p:nvPr/>
        </p:nvSpPr>
        <p:spPr>
          <a:xfrm>
            <a:off x="457200" y="3886200"/>
            <a:ext cx="3200400" cy="4111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Indication/Usage</a:t>
            </a:r>
            <a:endParaRPr kumimoji="0" lang="en-US" sz="18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457200" y="4191000"/>
            <a:ext cx="8229600" cy="304800"/>
          </a:xfrm>
          <a:prstGeom prst="rect">
            <a:avLst/>
          </a:prstGeom>
        </p:spPr>
        <p:txBody>
          <a:bodyPr vert="horz" lIns="91440" tIns="45720" rIns="91440" bIns="45720" rtlCol="0">
            <a:normAutofit lnSpcReduction="10000"/>
          </a:bodyPr>
          <a:lstStyle/>
          <a:p>
            <a:pPr lvl="0">
              <a:spcBef>
                <a:spcPct val="20000"/>
              </a:spcBef>
              <a:defRPr/>
            </a:pPr>
            <a:r>
              <a:rPr lang="en-US" sz="1500" dirty="0" smtClean="0"/>
              <a:t>For determination of total blood and plasma volumes</a:t>
            </a:r>
            <a:endParaRPr kumimoji="0" lang="en-US" sz="1500" b="0" i="0" u="none" strike="noStrike" kern="1200" cap="none" spc="0" normalizeH="0" baseline="0" noProof="0" dirty="0">
              <a:ln>
                <a:noFill/>
              </a:ln>
              <a:effectLst/>
              <a:uLnTx/>
              <a:uFillTx/>
              <a:latin typeface="+mn-lt"/>
              <a:ea typeface="+mn-ea"/>
              <a:cs typeface="+mn-cs"/>
            </a:endParaRPr>
          </a:p>
        </p:txBody>
      </p:sp>
      <p:sp>
        <p:nvSpPr>
          <p:cNvPr id="6" name="Title 1"/>
          <p:cNvSpPr txBox="1">
            <a:spLocks/>
          </p:cNvSpPr>
          <p:nvPr/>
        </p:nvSpPr>
        <p:spPr>
          <a:xfrm>
            <a:off x="457200" y="4389438"/>
            <a:ext cx="3200400" cy="4111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err="1" smtClean="0">
                <a:ln>
                  <a:noFill/>
                </a:ln>
                <a:solidFill>
                  <a:schemeClr val="tx1"/>
                </a:solidFill>
                <a:effectLst/>
                <a:uLnTx/>
                <a:uFillTx/>
                <a:latin typeface="+mj-lt"/>
                <a:ea typeface="+mj-ea"/>
                <a:cs typeface="+mj-cs"/>
              </a:rPr>
              <a:t>Pharmacodynamics</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Content Placeholder 2"/>
          <p:cNvSpPr txBox="1">
            <a:spLocks/>
          </p:cNvSpPr>
          <p:nvPr/>
        </p:nvSpPr>
        <p:spPr>
          <a:xfrm>
            <a:off x="457200" y="4724400"/>
            <a:ext cx="8229600" cy="762000"/>
          </a:xfrm>
          <a:prstGeom prst="rect">
            <a:avLst/>
          </a:prstGeom>
        </p:spPr>
        <p:txBody>
          <a:bodyPr vert="horz" lIns="91440" tIns="45720" rIns="91440" bIns="45720" rtlCol="0">
            <a:noAutofit/>
          </a:bodyPr>
          <a:lstStyle/>
          <a:p>
            <a:pPr algn="just">
              <a:spcBef>
                <a:spcPct val="20000"/>
              </a:spcBef>
            </a:pPr>
            <a:r>
              <a:rPr lang="en-US" sz="1500" dirty="0" smtClean="0"/>
              <a:t>Regulates the colloidal osmotic pressure of blood. It is used to increase the circulating plasma volume, thereby reducing </a:t>
            </a:r>
            <a:r>
              <a:rPr lang="en-US" sz="1500" dirty="0" err="1" smtClean="0"/>
              <a:t>hemoconcentrtion</a:t>
            </a:r>
            <a:r>
              <a:rPr lang="en-US" sz="1500" dirty="0" smtClean="0"/>
              <a:t> and blood viscosity. Also used as a transport protein that binds naturally occurring, therapeutic and toxic materials in circulation.</a:t>
            </a:r>
          </a:p>
        </p:txBody>
      </p:sp>
      <p:sp>
        <p:nvSpPr>
          <p:cNvPr id="8" name="Title 1"/>
          <p:cNvSpPr txBox="1">
            <a:spLocks/>
          </p:cNvSpPr>
          <p:nvPr/>
        </p:nvSpPr>
        <p:spPr>
          <a:xfrm>
            <a:off x="457200" y="5456238"/>
            <a:ext cx="3200400" cy="411162"/>
          </a:xfrm>
          <a:prstGeom prst="rect">
            <a:avLst/>
          </a:prstGeom>
        </p:spPr>
        <p:txBody>
          <a:bodyPr vert="horz" lIns="91440" tIns="45720" rIns="91440" bIns="45720" rtlCol="0" anchor="ctr">
            <a:normAutofit/>
          </a:bodyPr>
          <a:lstStyle/>
          <a:p>
            <a:pPr lvl="0">
              <a:spcBef>
                <a:spcPct val="0"/>
              </a:spcBef>
            </a:pPr>
            <a:r>
              <a:rPr lang="en-US" b="1" dirty="0">
                <a:latin typeface="+mj-lt"/>
                <a:ea typeface="+mj-ea"/>
                <a:cs typeface="+mj-cs"/>
              </a:rPr>
              <a:t>Mechanism Of Action</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txBox="1">
            <a:spLocks/>
          </p:cNvSpPr>
          <p:nvPr/>
        </p:nvSpPr>
        <p:spPr>
          <a:xfrm>
            <a:off x="457200" y="5791200"/>
            <a:ext cx="8229600" cy="304800"/>
          </a:xfrm>
          <a:prstGeom prst="rect">
            <a:avLst/>
          </a:prstGeom>
        </p:spPr>
        <p:txBody>
          <a:bodyPr vert="horz" lIns="91440" tIns="45720" rIns="91440" bIns="45720" rtlCol="0">
            <a:noAutofit/>
          </a:bodyPr>
          <a:lstStyle/>
          <a:p>
            <a:pPr algn="just">
              <a:spcBef>
                <a:spcPct val="20000"/>
              </a:spcBef>
            </a:pPr>
            <a:r>
              <a:rPr lang="en-US" sz="1500" dirty="0" smtClean="0"/>
              <a:t>Serum albumin acts as a high molecular weight, very soluble </a:t>
            </a:r>
            <a:r>
              <a:rPr lang="en-US" sz="1500" dirty="0" err="1" smtClean="0"/>
              <a:t>osmolyte</a:t>
            </a:r>
            <a:endParaRPr lang="en-US" sz="15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a:xfrm>
            <a:off x="457200" y="4800600"/>
            <a:ext cx="8229600" cy="381000"/>
          </a:xfrm>
          <a:prstGeom prst="rect">
            <a:avLst/>
          </a:prstGeom>
        </p:spPr>
        <p:txBody>
          <a:bodyPr vert="horz" lIns="91440" tIns="45720" rIns="91440" bIns="45720" rtlCol="0">
            <a:noAutofit/>
          </a:bodyPr>
          <a:lstStyle/>
          <a:p>
            <a:pPr algn="just">
              <a:spcBef>
                <a:spcPct val="20000"/>
              </a:spcBef>
            </a:pPr>
            <a:r>
              <a:rPr lang="en-US" sz="1500" dirty="0" err="1" smtClean="0"/>
              <a:t>Apolipoprotein</a:t>
            </a:r>
            <a:r>
              <a:rPr lang="en-US" sz="1500" dirty="0" smtClean="0"/>
              <a:t> </a:t>
            </a:r>
            <a:r>
              <a:rPr lang="en-US" sz="1500" dirty="0" err="1" smtClean="0"/>
              <a:t>E,Serum</a:t>
            </a:r>
            <a:r>
              <a:rPr lang="en-US" sz="1500" dirty="0" smtClean="0"/>
              <a:t> </a:t>
            </a:r>
            <a:r>
              <a:rPr lang="en-US" sz="1500" dirty="0" err="1" smtClean="0"/>
              <a:t>amyloid</a:t>
            </a:r>
            <a:r>
              <a:rPr lang="en-US" sz="1500" dirty="0" smtClean="0"/>
              <a:t> A-1 </a:t>
            </a:r>
            <a:r>
              <a:rPr lang="en-US" sz="1500" dirty="0" err="1" smtClean="0"/>
              <a:t>protein,Protein</a:t>
            </a:r>
            <a:r>
              <a:rPr lang="en-US" sz="1500" dirty="0" smtClean="0"/>
              <a:t> AMBP</a:t>
            </a:r>
          </a:p>
        </p:txBody>
      </p:sp>
      <p:sp>
        <p:nvSpPr>
          <p:cNvPr id="18" name="Title 1"/>
          <p:cNvSpPr txBox="1">
            <a:spLocks/>
          </p:cNvSpPr>
          <p:nvPr/>
        </p:nvSpPr>
        <p:spPr>
          <a:xfrm>
            <a:off x="457200" y="4495800"/>
            <a:ext cx="3200400" cy="411162"/>
          </a:xfrm>
          <a:prstGeom prst="rect">
            <a:avLst/>
          </a:prstGeom>
        </p:spPr>
        <p:txBody>
          <a:bodyPr vert="horz" lIns="91440" tIns="45720" rIns="91440" bIns="45720" rtlCol="0" anchor="ctr">
            <a:normAutofit/>
          </a:bodyPr>
          <a:lstStyle/>
          <a:p>
            <a:pPr lvl="0">
              <a:spcBef>
                <a:spcPct val="0"/>
              </a:spcBef>
            </a:pPr>
            <a:r>
              <a:rPr lang="en-US" b="1" dirty="0" smtClean="0">
                <a:latin typeface="+mj-lt"/>
                <a:ea typeface="+mj-ea"/>
                <a:cs typeface="+mj-cs"/>
              </a:rPr>
              <a:t>Targets</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9" name="Title 1"/>
          <p:cNvSpPr txBox="1">
            <a:spLocks/>
          </p:cNvSpPr>
          <p:nvPr/>
        </p:nvSpPr>
        <p:spPr>
          <a:xfrm>
            <a:off x="457200" y="5075238"/>
            <a:ext cx="3200400" cy="411162"/>
          </a:xfrm>
          <a:prstGeom prst="rect">
            <a:avLst/>
          </a:prstGeom>
        </p:spPr>
        <p:txBody>
          <a:bodyPr vert="horz" lIns="91440" tIns="45720" rIns="91440" bIns="45720" rtlCol="0" anchor="ctr">
            <a:normAutofit/>
          </a:bodyPr>
          <a:lstStyle/>
          <a:p>
            <a:pPr lvl="0">
              <a:spcBef>
                <a:spcPct val="0"/>
              </a:spcBef>
            </a:pPr>
            <a:r>
              <a:rPr lang="en-US" b="1" dirty="0" smtClean="0">
                <a:latin typeface="+mj-lt"/>
                <a:ea typeface="+mj-ea"/>
                <a:cs typeface="+mj-cs"/>
              </a:rPr>
              <a:t>Marketed Brands </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0" name="Content Placeholder 2"/>
          <p:cNvSpPr txBox="1">
            <a:spLocks/>
          </p:cNvSpPr>
          <p:nvPr/>
        </p:nvSpPr>
        <p:spPr>
          <a:xfrm>
            <a:off x="457200" y="5410200"/>
            <a:ext cx="8229600" cy="1066800"/>
          </a:xfrm>
          <a:prstGeom prst="rect">
            <a:avLst/>
          </a:prstGeom>
        </p:spPr>
        <p:txBody>
          <a:bodyPr vert="horz" lIns="91440" tIns="45720" rIns="91440" bIns="45720" rtlCol="0">
            <a:noAutofit/>
          </a:bodyPr>
          <a:lstStyle/>
          <a:p>
            <a:pPr algn="just">
              <a:spcBef>
                <a:spcPct val="20000"/>
              </a:spcBef>
            </a:pPr>
            <a:r>
              <a:rPr lang="en-US" sz="1500" dirty="0" err="1" smtClean="0"/>
              <a:t>Megatope</a:t>
            </a:r>
            <a:r>
              <a:rPr lang="en-US" sz="1500" dirty="0" smtClean="0"/>
              <a:t>: </a:t>
            </a:r>
            <a:r>
              <a:rPr lang="en-US" sz="1500" dirty="0" err="1" smtClean="0"/>
              <a:t>IsoTex</a:t>
            </a:r>
            <a:r>
              <a:rPr lang="en-US" sz="1500" dirty="0" smtClean="0"/>
              <a:t> Diagnostics</a:t>
            </a:r>
          </a:p>
          <a:p>
            <a:pPr algn="just">
              <a:spcBef>
                <a:spcPct val="20000"/>
              </a:spcBef>
            </a:pPr>
            <a:r>
              <a:rPr lang="en-US" sz="1500" dirty="0" err="1" smtClean="0"/>
              <a:t>Jeantope</a:t>
            </a:r>
            <a:r>
              <a:rPr lang="en-US" sz="1500" dirty="0" smtClean="0"/>
              <a:t>: </a:t>
            </a:r>
            <a:r>
              <a:rPr lang="en-US" sz="1500" dirty="0" err="1" smtClean="0"/>
              <a:t>IsoTex</a:t>
            </a:r>
            <a:r>
              <a:rPr lang="en-US" sz="1500" dirty="0" smtClean="0"/>
              <a:t> Diagnostics</a:t>
            </a:r>
          </a:p>
          <a:p>
            <a:pPr algn="just">
              <a:spcBef>
                <a:spcPct val="20000"/>
              </a:spcBef>
            </a:pPr>
            <a:r>
              <a:rPr lang="en-US" sz="1500" dirty="0" err="1" smtClean="0"/>
              <a:t>Volumex</a:t>
            </a:r>
            <a:r>
              <a:rPr lang="en-US" sz="1500" dirty="0" smtClean="0"/>
              <a:t>: </a:t>
            </a:r>
            <a:r>
              <a:rPr lang="en-US" sz="1500" dirty="0" err="1" smtClean="0"/>
              <a:t>IsoTex</a:t>
            </a:r>
            <a:r>
              <a:rPr lang="en-US" sz="1500" dirty="0" smtClean="0"/>
              <a:t> Diagnostics</a:t>
            </a:r>
          </a:p>
          <a:p>
            <a:pPr algn="just">
              <a:spcBef>
                <a:spcPct val="20000"/>
              </a:spcBef>
            </a:pPr>
            <a:endParaRPr lang="en-US" sz="1500" dirty="0" smtClean="0"/>
          </a:p>
        </p:txBody>
      </p:sp>
      <p:sp>
        <p:nvSpPr>
          <p:cNvPr id="14" name="Title 1"/>
          <p:cNvSpPr txBox="1">
            <a:spLocks/>
          </p:cNvSpPr>
          <p:nvPr/>
        </p:nvSpPr>
        <p:spPr>
          <a:xfrm>
            <a:off x="457200" y="731838"/>
            <a:ext cx="2057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Affected</a:t>
            </a:r>
            <a:r>
              <a:rPr kumimoji="0" lang="en-US" sz="1800" b="1" i="0" u="none" strike="noStrike" kern="1200" cap="none" spc="0" normalizeH="0" noProof="0" dirty="0" smtClean="0">
                <a:ln>
                  <a:noFill/>
                </a:ln>
                <a:solidFill>
                  <a:schemeClr val="tx1"/>
                </a:solidFill>
                <a:effectLst/>
                <a:uLnTx/>
                <a:uFillTx/>
                <a:latin typeface="+mj-lt"/>
                <a:ea typeface="+mj-ea"/>
                <a:cs typeface="+mj-cs"/>
              </a:rPr>
              <a:t> Organism</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5" name="Content Placeholder 2"/>
          <p:cNvSpPr txBox="1">
            <a:spLocks/>
          </p:cNvSpPr>
          <p:nvPr/>
        </p:nvSpPr>
        <p:spPr>
          <a:xfrm>
            <a:off x="457200" y="1066800"/>
            <a:ext cx="8229600" cy="304800"/>
          </a:xfrm>
          <a:prstGeom prst="rect">
            <a:avLst/>
          </a:prstGeom>
        </p:spPr>
        <p:txBody>
          <a:bodyPr vert="horz" lIns="91440" tIns="45720" rIns="91440" bIns="45720" rtlCol="0">
            <a:noAutofit/>
          </a:bodyPr>
          <a:lstStyle/>
          <a:p>
            <a:pPr algn="just">
              <a:spcBef>
                <a:spcPct val="20000"/>
              </a:spcBef>
            </a:pPr>
            <a:r>
              <a:rPr lang="en-US" sz="1500" dirty="0" smtClean="0"/>
              <a:t>Humans and other mammals</a:t>
            </a:r>
          </a:p>
        </p:txBody>
      </p:sp>
      <p:sp>
        <p:nvSpPr>
          <p:cNvPr id="21" name="Title 1"/>
          <p:cNvSpPr txBox="1">
            <a:spLocks/>
          </p:cNvSpPr>
          <p:nvPr/>
        </p:nvSpPr>
        <p:spPr>
          <a:xfrm>
            <a:off x="457200" y="3429000"/>
            <a:ext cx="3200400" cy="411162"/>
          </a:xfrm>
          <a:prstGeom prst="rect">
            <a:avLst/>
          </a:prstGeom>
        </p:spPr>
        <p:txBody>
          <a:bodyPr vert="horz" lIns="91440" tIns="45720" rIns="91440" bIns="45720" rtlCol="0" anchor="ctr">
            <a:normAutofit/>
          </a:bodyPr>
          <a:lstStyle/>
          <a:p>
            <a:pPr lvl="0">
              <a:spcBef>
                <a:spcPct val="0"/>
              </a:spcBef>
            </a:pPr>
            <a:r>
              <a:rPr lang="en-US" b="1" dirty="0" smtClean="0"/>
              <a:t>Experimental Properties</a:t>
            </a:r>
          </a:p>
        </p:txBody>
      </p:sp>
      <p:sp>
        <p:nvSpPr>
          <p:cNvPr id="22" name="Rectangle 21"/>
          <p:cNvSpPr/>
          <p:nvPr/>
        </p:nvSpPr>
        <p:spPr>
          <a:xfrm>
            <a:off x="457200" y="3733800"/>
            <a:ext cx="4572000" cy="784830"/>
          </a:xfrm>
          <a:prstGeom prst="rect">
            <a:avLst/>
          </a:prstGeom>
        </p:spPr>
        <p:txBody>
          <a:bodyPr>
            <a:spAutoFit/>
          </a:bodyPr>
          <a:lstStyle/>
          <a:p>
            <a:pPr lvl="0">
              <a:spcBef>
                <a:spcPct val="0"/>
              </a:spcBef>
            </a:pPr>
            <a:r>
              <a:rPr lang="en-US" sz="1500" dirty="0" smtClean="0"/>
              <a:t>Melting Point-62 °C</a:t>
            </a:r>
          </a:p>
          <a:p>
            <a:pPr lvl="0">
              <a:spcBef>
                <a:spcPct val="0"/>
              </a:spcBef>
            </a:pPr>
            <a:r>
              <a:rPr lang="en-US" sz="1500" dirty="0" err="1" smtClean="0"/>
              <a:t>Hydrophobicity</a:t>
            </a:r>
            <a:r>
              <a:rPr lang="en-US" sz="1500" dirty="0" smtClean="0"/>
              <a:t>: 0.395</a:t>
            </a:r>
          </a:p>
          <a:p>
            <a:pPr lvl="0">
              <a:spcBef>
                <a:spcPct val="0"/>
              </a:spcBef>
            </a:pPr>
            <a:r>
              <a:rPr lang="en-US" sz="1500" dirty="0" err="1" smtClean="0"/>
              <a:t>Isoelectric</a:t>
            </a:r>
            <a:r>
              <a:rPr lang="en-US" sz="1500" dirty="0" smtClean="0"/>
              <a:t> Point: 5.67</a:t>
            </a:r>
          </a:p>
        </p:txBody>
      </p:sp>
      <p:sp>
        <p:nvSpPr>
          <p:cNvPr id="23" name="Title 1"/>
          <p:cNvSpPr txBox="1">
            <a:spLocks/>
          </p:cNvSpPr>
          <p:nvPr/>
        </p:nvSpPr>
        <p:spPr>
          <a:xfrm>
            <a:off x="457200" y="152400"/>
            <a:ext cx="3200400" cy="411162"/>
          </a:xfrm>
          <a:prstGeom prst="rect">
            <a:avLst/>
          </a:prstGeom>
        </p:spPr>
        <p:txBody>
          <a:bodyPr vert="horz" lIns="91440" tIns="45720" rIns="91440" bIns="45720" rtlCol="0" anchor="ctr">
            <a:normAutofit/>
          </a:bodyPr>
          <a:lstStyle/>
          <a:p>
            <a:pPr lvl="0">
              <a:spcBef>
                <a:spcPct val="0"/>
              </a:spcBef>
            </a:pPr>
            <a:r>
              <a:rPr lang="en-US" b="1" dirty="0" smtClean="0">
                <a:latin typeface="+mj-lt"/>
                <a:ea typeface="+mj-ea"/>
                <a:cs typeface="+mj-cs"/>
              </a:rPr>
              <a:t>Category</a:t>
            </a:r>
            <a:endParaRPr kumimoji="0" lang="en-US" sz="18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24" name="Content Placeholder 2"/>
          <p:cNvSpPr txBox="1">
            <a:spLocks/>
          </p:cNvSpPr>
          <p:nvPr/>
        </p:nvSpPr>
        <p:spPr>
          <a:xfrm>
            <a:off x="457200" y="457200"/>
            <a:ext cx="8229600" cy="304800"/>
          </a:xfrm>
          <a:prstGeom prst="rect">
            <a:avLst/>
          </a:prstGeom>
        </p:spPr>
        <p:txBody>
          <a:bodyPr vert="horz" lIns="91440" tIns="45720" rIns="91440" bIns="45720" rtlCol="0">
            <a:noAutofit/>
          </a:bodyPr>
          <a:lstStyle/>
          <a:p>
            <a:pPr algn="just">
              <a:spcBef>
                <a:spcPct val="20000"/>
              </a:spcBef>
            </a:pPr>
            <a:r>
              <a:rPr lang="en-US" sz="1600" dirty="0" smtClean="0"/>
              <a:t>Diagnostic Agents </a:t>
            </a:r>
            <a:endParaRPr lang="en-US" sz="1500" dirty="0" smtClean="0"/>
          </a:p>
        </p:txBody>
      </p:sp>
      <p:sp>
        <p:nvSpPr>
          <p:cNvPr id="12" name="Title 1"/>
          <p:cNvSpPr txBox="1">
            <a:spLocks/>
          </p:cNvSpPr>
          <p:nvPr/>
        </p:nvSpPr>
        <p:spPr>
          <a:xfrm>
            <a:off x="457200" y="1295400"/>
            <a:ext cx="2057400" cy="411162"/>
          </a:xfrm>
          <a:prstGeom prst="rect">
            <a:avLst/>
          </a:prstGeom>
        </p:spPr>
        <p:txBody>
          <a:bodyPr vert="horz" lIns="91440" tIns="45720" rIns="91440" bIns="45720" rtlCol="0" anchor="ctr">
            <a:normAutofit/>
          </a:bodyPr>
          <a:lstStyle/>
          <a:p>
            <a:pPr lvl="0">
              <a:spcBef>
                <a:spcPct val="0"/>
              </a:spcBef>
            </a:pPr>
            <a:r>
              <a:rPr kumimoji="0" lang="en-US" sz="1800" b="1" i="0" u="none" strike="noStrike" kern="1200" cap="none" spc="0" normalizeH="0" baseline="0" noProof="0" dirty="0" smtClean="0">
                <a:ln>
                  <a:noFill/>
                </a:ln>
                <a:solidFill>
                  <a:schemeClr val="tx1"/>
                </a:solidFill>
                <a:effectLst/>
                <a:uLnTx/>
                <a:uFillTx/>
                <a:latin typeface="+mj-lt"/>
                <a:ea typeface="+mj-ea"/>
                <a:cs typeface="+mj-cs"/>
              </a:rPr>
              <a:t>Sequence</a:t>
            </a:r>
          </a:p>
        </p:txBody>
      </p:sp>
      <p:sp>
        <p:nvSpPr>
          <p:cNvPr id="13" name="Content Placeholder 2"/>
          <p:cNvSpPr txBox="1">
            <a:spLocks/>
          </p:cNvSpPr>
          <p:nvPr/>
        </p:nvSpPr>
        <p:spPr>
          <a:xfrm>
            <a:off x="457200" y="1600200"/>
            <a:ext cx="8229600" cy="1828800"/>
          </a:xfrm>
          <a:prstGeom prst="rect">
            <a:avLst/>
          </a:prstGeom>
        </p:spPr>
        <p:txBody>
          <a:bodyPr vert="horz" lIns="91440" tIns="45720" rIns="91440" bIns="45720" rtlCol="0">
            <a:noAutofit/>
          </a:bodyPr>
          <a:lstStyle/>
          <a:p>
            <a:pPr algn="just">
              <a:spcBef>
                <a:spcPct val="20000"/>
              </a:spcBef>
            </a:pPr>
            <a:r>
              <a:rPr lang="en-US" sz="1500" dirty="0" smtClean="0"/>
              <a:t>MKWVTFISLLFLFSSAYSRGVFRRDAHKSEVAHRFKDLGEENFKALVLIAFAQYLQQCPFEDHVKLVNEVTEFAKTCVADESAENCDKSLHTLFGDKLCTVATLRETYGEMADCCAKQEPERNECFLQHKDDNPNLPRLVRPEVDVMCTAFHDNEETFLKKYLYEIARRHPYFYAPELLFFAKRYKAAFTECCQAADKAACLLPKLDELRDEGKASSAKQGLKCASLQKFGERAFKAWAVARLSQRFPKAEFAEVSKLVTDLTKVHTECCHGDLLECADDRADLAKYICENQDSISSKLKECCEKPLLEKSHCIAEVENDEMPADLPSLAADFVGSKDVCKNYAEAKDVFLGMFLYEYARRHPDYSVVLLLRLAKTYETTLEKCCAAADPHECYAKVFDEFKPLVEEPQNLIKQNCELFEQLGEYKFQNALLVRYTKKVPQVSTPTLVEVSRNLGKVGSKCCKHPEAKRMPCAEDCLSVFLNQLCVLHEKTPVSDRVTKCCTESLVNGRPCFSALEVDETYVPKEFNAETFTFHADICTLSEKERQIKKQTALVELVKHKPKATKEQLKAVMDDFAAFVEKCCKADDKETCFAEEGKKL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1158972" cy="369332"/>
          </a:xfrm>
          <a:prstGeom prst="rect">
            <a:avLst/>
          </a:prstGeom>
        </p:spPr>
        <p:txBody>
          <a:bodyPr wrap="none">
            <a:spAutoFit/>
          </a:bodyPr>
          <a:lstStyle/>
          <a:p>
            <a:r>
              <a:rPr lang="en-US" b="1" dirty="0" err="1" smtClean="0"/>
              <a:t>Megatope</a:t>
            </a:r>
            <a:endParaRPr lang="en-US" b="1" dirty="0"/>
          </a:p>
        </p:txBody>
      </p:sp>
      <p:sp>
        <p:nvSpPr>
          <p:cNvPr id="5" name="Content Placeholder 2"/>
          <p:cNvSpPr txBox="1">
            <a:spLocks/>
          </p:cNvSpPr>
          <p:nvPr/>
        </p:nvSpPr>
        <p:spPr>
          <a:xfrm>
            <a:off x="228600" y="457200"/>
            <a:ext cx="8229600" cy="990600"/>
          </a:xfrm>
          <a:prstGeom prst="rect">
            <a:avLst/>
          </a:prstGeom>
        </p:spPr>
        <p:txBody>
          <a:bodyPr vert="horz" lIns="91440" tIns="45720" rIns="91440" bIns="45720" rtlCol="0">
            <a:noAutofit/>
          </a:bodyPr>
          <a:lstStyle/>
          <a:p>
            <a:pPr algn="just">
              <a:spcBef>
                <a:spcPct val="20000"/>
              </a:spcBef>
            </a:pPr>
            <a:r>
              <a:rPr lang="en-US" sz="1500" dirty="0" err="1" smtClean="0"/>
              <a:t>Megatope</a:t>
            </a:r>
            <a:r>
              <a:rPr lang="en-US" sz="1500" dirty="0" smtClean="0"/>
              <a:t> (Iodinated I 131 Albumin Injection) is a </a:t>
            </a:r>
            <a:r>
              <a:rPr lang="en-US" sz="1500" dirty="0" err="1" smtClean="0"/>
              <a:t>diagonostic</a:t>
            </a:r>
            <a:r>
              <a:rPr lang="en-US" sz="1500" dirty="0" smtClean="0"/>
              <a:t> radiopharmaceutical containing iodinated I 131 albumin. </a:t>
            </a:r>
            <a:r>
              <a:rPr lang="en-US" sz="1500" dirty="0" err="1" smtClean="0"/>
              <a:t>Megatope</a:t>
            </a:r>
            <a:r>
              <a:rPr lang="en-US" sz="1500" dirty="0" smtClean="0"/>
              <a:t> was prepared from blood that was nonreactive when tested for hepatitis. </a:t>
            </a:r>
            <a:r>
              <a:rPr lang="en-US" sz="1500" dirty="0" err="1" smtClean="0"/>
              <a:t>Megatope</a:t>
            </a:r>
            <a:r>
              <a:rPr lang="en-US" sz="1500" dirty="0" smtClean="0"/>
              <a:t> (Iodinated I 131 Albumin Injection) may be colorless to very pale yellow solutions for Intravenous administration</a:t>
            </a:r>
          </a:p>
        </p:txBody>
      </p:sp>
      <p:sp>
        <p:nvSpPr>
          <p:cNvPr id="6" name="Title 1"/>
          <p:cNvSpPr txBox="1">
            <a:spLocks/>
          </p:cNvSpPr>
          <p:nvPr/>
        </p:nvSpPr>
        <p:spPr>
          <a:xfrm>
            <a:off x="228600" y="13716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Formulation</a:t>
            </a:r>
          </a:p>
        </p:txBody>
      </p:sp>
      <p:sp>
        <p:nvSpPr>
          <p:cNvPr id="7" name="Content Placeholder 2"/>
          <p:cNvSpPr txBox="1">
            <a:spLocks/>
          </p:cNvSpPr>
          <p:nvPr/>
        </p:nvSpPr>
        <p:spPr>
          <a:xfrm>
            <a:off x="228600" y="1676400"/>
            <a:ext cx="8229600" cy="990600"/>
          </a:xfrm>
          <a:prstGeom prst="rect">
            <a:avLst/>
          </a:prstGeom>
        </p:spPr>
        <p:txBody>
          <a:bodyPr vert="horz" lIns="91440" tIns="45720" rIns="91440" bIns="45720" rtlCol="0">
            <a:noAutofit/>
          </a:bodyPr>
          <a:lstStyle/>
          <a:p>
            <a:pPr algn="just">
              <a:spcBef>
                <a:spcPct val="20000"/>
              </a:spcBef>
            </a:pPr>
            <a:r>
              <a:rPr lang="en-US" sz="1500" dirty="0" smtClean="0"/>
              <a:t>Each </a:t>
            </a:r>
            <a:r>
              <a:rPr lang="en-US" sz="1500" dirty="0" err="1" smtClean="0"/>
              <a:t>mL</a:t>
            </a:r>
            <a:r>
              <a:rPr lang="en-US" sz="1500" dirty="0" smtClean="0"/>
              <a:t> of sterile, </a:t>
            </a:r>
            <a:r>
              <a:rPr lang="en-US" sz="1500" dirty="0" err="1" smtClean="0"/>
              <a:t>nonpyrogenic</a:t>
            </a:r>
            <a:r>
              <a:rPr lang="en-US" sz="1500" dirty="0" smtClean="0"/>
              <a:t>, aqueous, colorless to very pale yellow solution provides approximate 10 mg, protein (albumin human), 16 mg dibasic sodium phosphate, 1.6 mg monobasic, sodium phosphate, not more than 0.4 guanidine hydrochloride, sodium chloride, for </a:t>
            </a:r>
            <a:r>
              <a:rPr lang="en-US" sz="1500" dirty="0" err="1" smtClean="0"/>
              <a:t>isotonicity</a:t>
            </a:r>
            <a:r>
              <a:rPr lang="en-US" sz="1500" dirty="0" smtClean="0"/>
              <a:t>, and 9 mg benzyl alcohol as a preservative.</a:t>
            </a:r>
          </a:p>
        </p:txBody>
      </p:sp>
      <p:sp>
        <p:nvSpPr>
          <p:cNvPr id="8" name="Title 1"/>
          <p:cNvSpPr txBox="1">
            <a:spLocks/>
          </p:cNvSpPr>
          <p:nvPr/>
        </p:nvSpPr>
        <p:spPr>
          <a:xfrm>
            <a:off x="228600" y="25908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Used/Prescribed</a:t>
            </a:r>
            <a:r>
              <a:rPr kumimoji="0" lang="en-US" sz="1600" b="1" i="0" u="none" strike="noStrike" kern="1200" cap="none" spc="0" normalizeH="0" noProof="0" dirty="0" smtClean="0">
                <a:ln>
                  <a:noFill/>
                </a:ln>
                <a:solidFill>
                  <a:schemeClr val="tx1"/>
                </a:solidFill>
                <a:effectLst/>
                <a:uLnTx/>
                <a:uFillTx/>
                <a:latin typeface="+mj-lt"/>
                <a:ea typeface="+mj-ea"/>
                <a:cs typeface="+mj-cs"/>
              </a:rPr>
              <a:t>  for</a:t>
            </a:r>
            <a:endParaRPr kumimoji="0" lang="en-US" sz="16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txBox="1">
            <a:spLocks/>
          </p:cNvSpPr>
          <p:nvPr/>
        </p:nvSpPr>
        <p:spPr>
          <a:xfrm>
            <a:off x="228600" y="2971800"/>
            <a:ext cx="8229600" cy="990600"/>
          </a:xfrm>
          <a:prstGeom prst="rect">
            <a:avLst/>
          </a:prstGeom>
        </p:spPr>
        <p:txBody>
          <a:bodyPr vert="horz" lIns="91440" tIns="45720" rIns="91440" bIns="45720" rtlCol="0">
            <a:noAutofit/>
          </a:bodyPr>
          <a:lstStyle/>
          <a:p>
            <a:pPr algn="just">
              <a:spcBef>
                <a:spcPct val="20000"/>
              </a:spcBef>
            </a:pPr>
            <a:r>
              <a:rPr lang="en-US" sz="1500" dirty="0" err="1" smtClean="0"/>
              <a:t>Megatope</a:t>
            </a:r>
            <a:r>
              <a:rPr lang="en-US" sz="1500" dirty="0" smtClean="0"/>
              <a:t> (Iodinated I 131 Albumin Injection) is indicated for use in determinations of total blood and plasma volumes, cardiac output, cardiac and pulmonary blood volumes and circulation times, and in protein turnover studies, heart and great </a:t>
            </a:r>
            <a:r>
              <a:rPr lang="en-US" sz="1500" dirty="0" err="1" smtClean="0"/>
              <a:t>vessel,dilineation</a:t>
            </a:r>
            <a:r>
              <a:rPr lang="en-US" sz="1500" dirty="0" smtClean="0"/>
              <a:t>, localization of the placenta, and localization of </a:t>
            </a:r>
            <a:r>
              <a:rPr lang="en-US" sz="1500" dirty="0" err="1" smtClean="0"/>
              <a:t>celebral</a:t>
            </a:r>
            <a:r>
              <a:rPr lang="en-US" sz="1500" dirty="0" smtClean="0"/>
              <a:t> </a:t>
            </a:r>
            <a:r>
              <a:rPr lang="en-US" sz="1500" dirty="0" err="1" smtClean="0"/>
              <a:t>neospasms</a:t>
            </a:r>
            <a:endParaRPr lang="en-US" sz="1500" dirty="0" smtClean="0"/>
          </a:p>
        </p:txBody>
      </p:sp>
      <p:sp>
        <p:nvSpPr>
          <p:cNvPr id="10" name="Title 1"/>
          <p:cNvSpPr txBox="1">
            <a:spLocks/>
          </p:cNvSpPr>
          <p:nvPr/>
        </p:nvSpPr>
        <p:spPr>
          <a:xfrm>
            <a:off x="228600" y="38862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Dosage</a:t>
            </a:r>
          </a:p>
        </p:txBody>
      </p:sp>
      <p:sp>
        <p:nvSpPr>
          <p:cNvPr id="12" name="Content Placeholder 2"/>
          <p:cNvSpPr txBox="1">
            <a:spLocks/>
          </p:cNvSpPr>
          <p:nvPr/>
        </p:nvSpPr>
        <p:spPr>
          <a:xfrm>
            <a:off x="228600" y="4191000"/>
            <a:ext cx="8229600" cy="304800"/>
          </a:xfrm>
          <a:prstGeom prst="rect">
            <a:avLst/>
          </a:prstGeom>
        </p:spPr>
        <p:txBody>
          <a:bodyPr vert="horz" lIns="91440" tIns="45720" rIns="91440" bIns="45720" rtlCol="0">
            <a:noAutofit/>
          </a:bodyPr>
          <a:lstStyle/>
          <a:p>
            <a:pPr algn="just">
              <a:spcBef>
                <a:spcPct val="20000"/>
              </a:spcBef>
            </a:pPr>
            <a:r>
              <a:rPr lang="en-US" sz="1500" dirty="0" smtClean="0"/>
              <a:t>The total dosage administered in any one week should not exceed 200 </a:t>
            </a:r>
            <a:r>
              <a:rPr lang="en-US" sz="1500" dirty="0" err="1" smtClean="0"/>
              <a:t>microcuries</a:t>
            </a:r>
            <a:endParaRPr lang="en-US" sz="1500" dirty="0" smtClean="0"/>
          </a:p>
        </p:txBody>
      </p:sp>
      <p:sp>
        <p:nvSpPr>
          <p:cNvPr id="13" name="Title 1"/>
          <p:cNvSpPr txBox="1">
            <a:spLocks/>
          </p:cNvSpPr>
          <p:nvPr/>
        </p:nvSpPr>
        <p:spPr>
          <a:xfrm>
            <a:off x="228600" y="44196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Contraindications</a:t>
            </a:r>
          </a:p>
        </p:txBody>
      </p:sp>
      <p:sp>
        <p:nvSpPr>
          <p:cNvPr id="15" name="Content Placeholder 2"/>
          <p:cNvSpPr txBox="1">
            <a:spLocks/>
          </p:cNvSpPr>
          <p:nvPr/>
        </p:nvSpPr>
        <p:spPr>
          <a:xfrm>
            <a:off x="228600" y="4724400"/>
            <a:ext cx="8229600" cy="304800"/>
          </a:xfrm>
          <a:prstGeom prst="rect">
            <a:avLst/>
          </a:prstGeom>
        </p:spPr>
        <p:txBody>
          <a:bodyPr vert="horz" lIns="91440" tIns="45720" rIns="91440" bIns="45720" rtlCol="0">
            <a:noAutofit/>
          </a:bodyPr>
          <a:lstStyle/>
          <a:p>
            <a:pPr algn="just">
              <a:spcBef>
                <a:spcPct val="20000"/>
              </a:spcBef>
            </a:pPr>
            <a:r>
              <a:rPr lang="en-US" sz="1500" dirty="0" smtClean="0"/>
              <a:t>None Known</a:t>
            </a:r>
          </a:p>
        </p:txBody>
      </p:sp>
      <p:sp>
        <p:nvSpPr>
          <p:cNvPr id="16" name="Title 1"/>
          <p:cNvSpPr txBox="1">
            <a:spLocks/>
          </p:cNvSpPr>
          <p:nvPr/>
        </p:nvSpPr>
        <p:spPr>
          <a:xfrm>
            <a:off x="228600" y="4953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Side-effects</a:t>
            </a:r>
          </a:p>
        </p:txBody>
      </p:sp>
      <p:sp>
        <p:nvSpPr>
          <p:cNvPr id="17" name="Content Placeholder 2"/>
          <p:cNvSpPr txBox="1">
            <a:spLocks/>
          </p:cNvSpPr>
          <p:nvPr/>
        </p:nvSpPr>
        <p:spPr>
          <a:xfrm>
            <a:off x="228600" y="5257800"/>
            <a:ext cx="8229600" cy="762000"/>
          </a:xfrm>
          <a:prstGeom prst="rect">
            <a:avLst/>
          </a:prstGeom>
        </p:spPr>
        <p:txBody>
          <a:bodyPr vert="horz" lIns="91440" tIns="45720" rIns="91440" bIns="45720" rtlCol="0">
            <a:noAutofit/>
          </a:bodyPr>
          <a:lstStyle/>
          <a:p>
            <a:pPr algn="just">
              <a:spcBef>
                <a:spcPct val="20000"/>
              </a:spcBef>
            </a:pPr>
            <a:r>
              <a:rPr lang="en-US" sz="1500" dirty="0" smtClean="0"/>
              <a:t>﻿Although the immunological properties of albumin human are believed to be virtually unaltered by the iodination process, there is a theoretical possibility that allergic reactions may occur in patients receiving additional doses a number of weeks after an initial dose</a:t>
            </a:r>
          </a:p>
        </p:txBody>
      </p:sp>
      <p:sp>
        <p:nvSpPr>
          <p:cNvPr id="18" name="Title 1"/>
          <p:cNvSpPr txBox="1">
            <a:spLocks/>
          </p:cNvSpPr>
          <p:nvPr/>
        </p:nvSpPr>
        <p:spPr>
          <a:xfrm>
            <a:off x="228600" y="5989638"/>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References</a:t>
            </a:r>
          </a:p>
        </p:txBody>
      </p:sp>
      <p:sp>
        <p:nvSpPr>
          <p:cNvPr id="19" name="Content Placeholder 2"/>
          <p:cNvSpPr txBox="1">
            <a:spLocks/>
          </p:cNvSpPr>
          <p:nvPr/>
        </p:nvSpPr>
        <p:spPr>
          <a:xfrm>
            <a:off x="228600" y="6324600"/>
            <a:ext cx="8229600" cy="381000"/>
          </a:xfrm>
          <a:prstGeom prst="rect">
            <a:avLst/>
          </a:prstGeom>
        </p:spPr>
        <p:txBody>
          <a:bodyPr vert="horz" lIns="91440" tIns="45720" rIns="91440" bIns="45720" rtlCol="0">
            <a:noAutofit/>
          </a:bodyPr>
          <a:lstStyle/>
          <a:p>
            <a:pPr algn="just">
              <a:spcBef>
                <a:spcPct val="20000"/>
              </a:spcBef>
            </a:pPr>
            <a:r>
              <a:rPr lang="en-US" sz="1500" dirty="0" smtClean="0"/>
              <a:t>http://dailymed.nlm.nih.gov/dailymed/drugInfo.cfm?setid=62ca4278-8cc9-46b7-8f3c-303ce6a9c155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1052339" cy="369332"/>
          </a:xfrm>
          <a:prstGeom prst="rect">
            <a:avLst/>
          </a:prstGeom>
        </p:spPr>
        <p:txBody>
          <a:bodyPr wrap="none">
            <a:spAutoFit/>
          </a:bodyPr>
          <a:lstStyle/>
          <a:p>
            <a:r>
              <a:rPr lang="en-US" b="1" dirty="0" err="1" smtClean="0"/>
              <a:t>Jeantope</a:t>
            </a:r>
            <a:endParaRPr lang="en-US" b="1" dirty="0"/>
          </a:p>
        </p:txBody>
      </p:sp>
      <p:sp>
        <p:nvSpPr>
          <p:cNvPr id="5" name="Content Placeholder 2"/>
          <p:cNvSpPr txBox="1">
            <a:spLocks/>
          </p:cNvSpPr>
          <p:nvPr/>
        </p:nvSpPr>
        <p:spPr>
          <a:xfrm>
            <a:off x="228600" y="457200"/>
            <a:ext cx="8229600" cy="762000"/>
          </a:xfrm>
          <a:prstGeom prst="rect">
            <a:avLst/>
          </a:prstGeom>
        </p:spPr>
        <p:txBody>
          <a:bodyPr vert="horz" lIns="91440" tIns="45720" rIns="91440" bIns="45720" rtlCol="0">
            <a:noAutofit/>
          </a:bodyPr>
          <a:lstStyle/>
          <a:p>
            <a:pPr algn="just">
              <a:spcBef>
                <a:spcPct val="20000"/>
              </a:spcBef>
            </a:pPr>
            <a:r>
              <a:rPr lang="en-US" sz="1500" dirty="0" err="1" smtClean="0"/>
              <a:t>Jeanotope</a:t>
            </a:r>
            <a:r>
              <a:rPr lang="en-US" sz="1500" dirty="0" smtClean="0"/>
              <a:t> I-125 was prepared from the blood that was non-reactive when tested for hepatitis B surface antigen (</a:t>
            </a:r>
            <a:r>
              <a:rPr lang="en-US" sz="1500" dirty="0" err="1" smtClean="0"/>
              <a:t>HBsAg</a:t>
            </a:r>
            <a:r>
              <a:rPr lang="en-US" sz="1500" dirty="0" smtClean="0"/>
              <a:t>) and HIV antibody. </a:t>
            </a:r>
            <a:r>
              <a:rPr lang="en-US" sz="1500" dirty="0" err="1" smtClean="0"/>
              <a:t>Jeanatope</a:t>
            </a:r>
            <a:r>
              <a:rPr lang="en-US" sz="1500" dirty="0" smtClean="0"/>
              <a:t> 1-125 (Iodinated 1-125 Albumin Injection) is a sterile, </a:t>
            </a:r>
            <a:r>
              <a:rPr lang="en-US" sz="1500" dirty="0" err="1" smtClean="0"/>
              <a:t>nonpyrogenic</a:t>
            </a:r>
            <a:r>
              <a:rPr lang="en-US" sz="1500" dirty="0" smtClean="0"/>
              <a:t>, </a:t>
            </a:r>
            <a:r>
              <a:rPr lang="en-US" sz="1500" dirty="0" err="1" smtClean="0"/>
              <a:t>aqueos</a:t>
            </a:r>
            <a:r>
              <a:rPr lang="en-US" sz="1500" dirty="0" smtClean="0"/>
              <a:t> solution administered as a </a:t>
            </a:r>
            <a:r>
              <a:rPr lang="en-US" sz="1500" dirty="0" err="1" smtClean="0"/>
              <a:t>intavenous</a:t>
            </a:r>
            <a:r>
              <a:rPr lang="en-US" sz="1500" dirty="0" smtClean="0"/>
              <a:t> injection</a:t>
            </a:r>
          </a:p>
        </p:txBody>
      </p:sp>
      <p:sp>
        <p:nvSpPr>
          <p:cNvPr id="6" name="Title 1"/>
          <p:cNvSpPr txBox="1">
            <a:spLocks/>
          </p:cNvSpPr>
          <p:nvPr/>
        </p:nvSpPr>
        <p:spPr>
          <a:xfrm>
            <a:off x="228600" y="1189038"/>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Formulation</a:t>
            </a:r>
          </a:p>
        </p:txBody>
      </p:sp>
      <p:sp>
        <p:nvSpPr>
          <p:cNvPr id="7" name="Content Placeholder 2"/>
          <p:cNvSpPr txBox="1">
            <a:spLocks/>
          </p:cNvSpPr>
          <p:nvPr/>
        </p:nvSpPr>
        <p:spPr>
          <a:xfrm>
            <a:off x="228600" y="1524000"/>
            <a:ext cx="8229600" cy="990600"/>
          </a:xfrm>
          <a:prstGeom prst="rect">
            <a:avLst/>
          </a:prstGeom>
        </p:spPr>
        <p:txBody>
          <a:bodyPr vert="horz" lIns="91440" tIns="45720" rIns="91440" bIns="45720" rtlCol="0">
            <a:noAutofit/>
          </a:bodyPr>
          <a:lstStyle/>
          <a:p>
            <a:pPr algn="just">
              <a:spcBef>
                <a:spcPct val="20000"/>
              </a:spcBef>
            </a:pPr>
            <a:r>
              <a:rPr lang="en-US" sz="1500" dirty="0" smtClean="0"/>
              <a:t>Each milliliter provides approximately 10 mg protein (normal human serum albumin), 1.6 mg sodium phosphate, 16 mg sodium </a:t>
            </a:r>
            <a:r>
              <a:rPr lang="en-US" sz="1500" dirty="0" err="1" smtClean="0"/>
              <a:t>biphosphate</a:t>
            </a:r>
            <a:r>
              <a:rPr lang="en-US" sz="1500" dirty="0" smtClean="0"/>
              <a:t>, not more than 0.4 mg guanidine hydrochloride, sodium chloride for </a:t>
            </a:r>
            <a:r>
              <a:rPr lang="en-US" sz="1500" dirty="0" err="1" smtClean="0"/>
              <a:t>isotonicity</a:t>
            </a:r>
            <a:r>
              <a:rPr lang="en-US" sz="1500" dirty="0" smtClean="0"/>
              <a:t>, and 9 mg benzyl alcohol as a preservative. The stabilizer </a:t>
            </a:r>
            <a:r>
              <a:rPr lang="en-US" sz="1500" dirty="0" err="1" smtClean="0"/>
              <a:t>aceryltryptophanate</a:t>
            </a:r>
            <a:r>
              <a:rPr lang="en-US" sz="1500" dirty="0" smtClean="0"/>
              <a:t> and sodium </a:t>
            </a:r>
            <a:r>
              <a:rPr lang="en-US" sz="1500" dirty="0" err="1" smtClean="0"/>
              <a:t>caprylate</a:t>
            </a:r>
            <a:r>
              <a:rPr lang="en-US" sz="1500" dirty="0" smtClean="0"/>
              <a:t> have a concentration of less, than 0.0089M. </a:t>
            </a:r>
          </a:p>
        </p:txBody>
      </p:sp>
      <p:sp>
        <p:nvSpPr>
          <p:cNvPr id="8" name="Title 1"/>
          <p:cNvSpPr txBox="1">
            <a:spLocks/>
          </p:cNvSpPr>
          <p:nvPr/>
        </p:nvSpPr>
        <p:spPr>
          <a:xfrm>
            <a:off x="228600" y="2484438"/>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Used/Prescribed</a:t>
            </a:r>
            <a:r>
              <a:rPr kumimoji="0" lang="en-US" sz="1600" b="1" i="0" u="none" strike="noStrike" kern="1200" cap="none" spc="0" normalizeH="0" noProof="0" dirty="0" smtClean="0">
                <a:ln>
                  <a:noFill/>
                </a:ln>
                <a:solidFill>
                  <a:schemeClr val="tx1"/>
                </a:solidFill>
                <a:effectLst/>
                <a:uLnTx/>
                <a:uFillTx/>
                <a:latin typeface="+mj-lt"/>
                <a:ea typeface="+mj-ea"/>
                <a:cs typeface="+mj-cs"/>
              </a:rPr>
              <a:t>  for</a:t>
            </a:r>
            <a:endParaRPr kumimoji="0" lang="en-US" sz="16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txBox="1">
            <a:spLocks/>
          </p:cNvSpPr>
          <p:nvPr/>
        </p:nvSpPr>
        <p:spPr>
          <a:xfrm>
            <a:off x="228600" y="2819400"/>
            <a:ext cx="8229600" cy="304800"/>
          </a:xfrm>
          <a:prstGeom prst="rect">
            <a:avLst/>
          </a:prstGeom>
        </p:spPr>
        <p:txBody>
          <a:bodyPr vert="horz" lIns="91440" tIns="45720" rIns="91440" bIns="45720" rtlCol="0">
            <a:noAutofit/>
          </a:bodyPr>
          <a:lstStyle/>
          <a:p>
            <a:pPr algn="just">
              <a:spcBef>
                <a:spcPct val="20000"/>
              </a:spcBef>
            </a:pPr>
            <a:r>
              <a:rPr lang="en-US" sz="1500" dirty="0" err="1" smtClean="0"/>
              <a:t>Jeanotope</a:t>
            </a:r>
            <a:r>
              <a:rPr lang="en-US" sz="1500" dirty="0" smtClean="0"/>
              <a:t> I-125 is indicated for use in the determination of total blood and plasma volume.</a:t>
            </a:r>
          </a:p>
        </p:txBody>
      </p:sp>
      <p:sp>
        <p:nvSpPr>
          <p:cNvPr id="10" name="Title 1"/>
          <p:cNvSpPr txBox="1">
            <a:spLocks/>
          </p:cNvSpPr>
          <p:nvPr/>
        </p:nvSpPr>
        <p:spPr>
          <a:xfrm>
            <a:off x="228600" y="3048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Dosage</a:t>
            </a:r>
          </a:p>
        </p:txBody>
      </p:sp>
      <p:sp>
        <p:nvSpPr>
          <p:cNvPr id="12" name="Content Placeholder 2"/>
          <p:cNvSpPr txBox="1">
            <a:spLocks/>
          </p:cNvSpPr>
          <p:nvPr/>
        </p:nvSpPr>
        <p:spPr>
          <a:xfrm>
            <a:off x="228600" y="3352800"/>
            <a:ext cx="8229600" cy="533400"/>
          </a:xfrm>
          <a:prstGeom prst="rect">
            <a:avLst/>
          </a:prstGeom>
        </p:spPr>
        <p:txBody>
          <a:bodyPr vert="horz" lIns="91440" tIns="45720" rIns="91440" bIns="45720" rtlCol="0">
            <a:noAutofit/>
          </a:bodyPr>
          <a:lstStyle/>
          <a:p>
            <a:pPr algn="just">
              <a:spcBef>
                <a:spcPct val="20000"/>
              </a:spcBef>
            </a:pPr>
            <a:r>
              <a:rPr lang="en-US" sz="1500" dirty="0" smtClean="0"/>
              <a:t>When a procedure such as a blood volume determination is to be repeated, the total dosage administered in any one week should not exceed 7.4 </a:t>
            </a:r>
            <a:r>
              <a:rPr lang="en-US" sz="1500" dirty="0" err="1" smtClean="0"/>
              <a:t>megabecquerels</a:t>
            </a:r>
            <a:r>
              <a:rPr lang="en-US" sz="1500" dirty="0" smtClean="0"/>
              <a:t>, (200 </a:t>
            </a:r>
            <a:r>
              <a:rPr lang="en-US" sz="1500" dirty="0" err="1" smtClean="0"/>
              <a:t>microcuries</a:t>
            </a:r>
            <a:r>
              <a:rPr lang="en-US" sz="1500" dirty="0" smtClean="0"/>
              <a:t>)</a:t>
            </a:r>
          </a:p>
        </p:txBody>
      </p:sp>
      <p:sp>
        <p:nvSpPr>
          <p:cNvPr id="13" name="Title 1"/>
          <p:cNvSpPr txBox="1">
            <a:spLocks/>
          </p:cNvSpPr>
          <p:nvPr/>
        </p:nvSpPr>
        <p:spPr>
          <a:xfrm>
            <a:off x="228600" y="3810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Contraindications</a:t>
            </a:r>
          </a:p>
        </p:txBody>
      </p:sp>
      <p:sp>
        <p:nvSpPr>
          <p:cNvPr id="15" name="Content Placeholder 2"/>
          <p:cNvSpPr txBox="1">
            <a:spLocks/>
          </p:cNvSpPr>
          <p:nvPr/>
        </p:nvSpPr>
        <p:spPr>
          <a:xfrm>
            <a:off x="228600" y="4114800"/>
            <a:ext cx="8229600" cy="304800"/>
          </a:xfrm>
          <a:prstGeom prst="rect">
            <a:avLst/>
          </a:prstGeom>
        </p:spPr>
        <p:txBody>
          <a:bodyPr vert="horz" lIns="91440" tIns="45720" rIns="91440" bIns="45720" rtlCol="0">
            <a:noAutofit/>
          </a:bodyPr>
          <a:lstStyle/>
          <a:p>
            <a:pPr algn="just">
              <a:spcBef>
                <a:spcPct val="20000"/>
              </a:spcBef>
            </a:pPr>
            <a:r>
              <a:rPr lang="en-US" sz="1500" dirty="0" smtClean="0"/>
              <a:t>At present there are no known contraindications to the use of this preparation</a:t>
            </a:r>
          </a:p>
        </p:txBody>
      </p:sp>
      <p:sp>
        <p:nvSpPr>
          <p:cNvPr id="16" name="Title 1"/>
          <p:cNvSpPr txBox="1">
            <a:spLocks/>
          </p:cNvSpPr>
          <p:nvPr/>
        </p:nvSpPr>
        <p:spPr>
          <a:xfrm>
            <a:off x="228600" y="43434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Side-effects</a:t>
            </a:r>
          </a:p>
        </p:txBody>
      </p:sp>
      <p:sp>
        <p:nvSpPr>
          <p:cNvPr id="17" name="Content Placeholder 2"/>
          <p:cNvSpPr txBox="1">
            <a:spLocks/>
          </p:cNvSpPr>
          <p:nvPr/>
        </p:nvSpPr>
        <p:spPr>
          <a:xfrm>
            <a:off x="228600" y="4648200"/>
            <a:ext cx="8229600" cy="762000"/>
          </a:xfrm>
          <a:prstGeom prst="rect">
            <a:avLst/>
          </a:prstGeom>
        </p:spPr>
        <p:txBody>
          <a:bodyPr vert="horz" lIns="91440" tIns="45720" rIns="91440" bIns="45720" rtlCol="0">
            <a:noAutofit/>
          </a:bodyPr>
          <a:lstStyle/>
          <a:p>
            <a:pPr algn="just">
              <a:spcBef>
                <a:spcPct val="20000"/>
              </a:spcBef>
            </a:pPr>
            <a:r>
              <a:rPr lang="en-US" sz="1500" dirty="0" smtClean="0"/>
              <a:t>Although the immunological properties of serum albumin are believed to be virtually unaltered by the iodinated process, there is a theoretical possibility that allergic reactions may occur in patients receiving additional doses a number of weeks after an initial dose</a:t>
            </a:r>
          </a:p>
        </p:txBody>
      </p:sp>
      <p:sp>
        <p:nvSpPr>
          <p:cNvPr id="18" name="Title 1"/>
          <p:cNvSpPr txBox="1">
            <a:spLocks/>
          </p:cNvSpPr>
          <p:nvPr/>
        </p:nvSpPr>
        <p:spPr>
          <a:xfrm>
            <a:off x="228600" y="5334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References</a:t>
            </a:r>
          </a:p>
        </p:txBody>
      </p:sp>
      <p:sp>
        <p:nvSpPr>
          <p:cNvPr id="19" name="Content Placeholder 2"/>
          <p:cNvSpPr txBox="1">
            <a:spLocks/>
          </p:cNvSpPr>
          <p:nvPr/>
        </p:nvSpPr>
        <p:spPr>
          <a:xfrm>
            <a:off x="228600" y="5715000"/>
            <a:ext cx="8229600" cy="609600"/>
          </a:xfrm>
          <a:prstGeom prst="rect">
            <a:avLst/>
          </a:prstGeom>
        </p:spPr>
        <p:txBody>
          <a:bodyPr vert="horz" lIns="91440" tIns="45720" rIns="91440" bIns="45720" rtlCol="0">
            <a:noAutofit/>
          </a:bodyPr>
          <a:lstStyle/>
          <a:p>
            <a:pPr algn="just">
              <a:spcBef>
                <a:spcPct val="20000"/>
              </a:spcBef>
            </a:pPr>
            <a:r>
              <a:rPr lang="en-US" sz="1600" dirty="0" smtClean="0"/>
              <a:t>http://dailymed.nlm.nih.gov/dailymed/drugInfo.cfm?setid=7b6f6a5e-f456-4db9-a3da 44d870ee6547 </a:t>
            </a:r>
            <a:endParaRPr lang="en-US" sz="15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1018356" cy="369332"/>
          </a:xfrm>
          <a:prstGeom prst="rect">
            <a:avLst/>
          </a:prstGeom>
        </p:spPr>
        <p:txBody>
          <a:bodyPr wrap="none">
            <a:spAutoFit/>
          </a:bodyPr>
          <a:lstStyle/>
          <a:p>
            <a:r>
              <a:rPr lang="en-US" b="1" dirty="0" err="1" smtClean="0"/>
              <a:t>Volumex</a:t>
            </a:r>
            <a:endParaRPr lang="en-US" b="1" dirty="0"/>
          </a:p>
        </p:txBody>
      </p:sp>
      <p:sp>
        <p:nvSpPr>
          <p:cNvPr id="5" name="Content Placeholder 2"/>
          <p:cNvSpPr txBox="1">
            <a:spLocks/>
          </p:cNvSpPr>
          <p:nvPr/>
        </p:nvSpPr>
        <p:spPr>
          <a:xfrm>
            <a:off x="228600" y="457200"/>
            <a:ext cx="8229600" cy="762000"/>
          </a:xfrm>
          <a:prstGeom prst="rect">
            <a:avLst/>
          </a:prstGeom>
        </p:spPr>
        <p:txBody>
          <a:bodyPr vert="horz" lIns="91440" tIns="45720" rIns="91440" bIns="45720" rtlCol="0">
            <a:noAutofit/>
          </a:bodyPr>
          <a:lstStyle/>
          <a:p>
            <a:pPr algn="just">
              <a:spcBef>
                <a:spcPct val="20000"/>
              </a:spcBef>
            </a:pPr>
            <a:r>
              <a:rPr lang="en-US" sz="1500" dirty="0" err="1" smtClean="0"/>
              <a:t>Jeanotope</a:t>
            </a:r>
            <a:r>
              <a:rPr lang="en-US" sz="1500" dirty="0" smtClean="0"/>
              <a:t> I-125 was prepared from the blood that was non-reactive when tested for hepatitis B surface antigen (</a:t>
            </a:r>
            <a:r>
              <a:rPr lang="en-US" sz="1500" dirty="0" err="1" smtClean="0"/>
              <a:t>HBsAg</a:t>
            </a:r>
            <a:r>
              <a:rPr lang="en-US" sz="1500" dirty="0" smtClean="0"/>
              <a:t>) and HIV antibody. </a:t>
            </a:r>
            <a:r>
              <a:rPr lang="en-US" sz="1500" dirty="0" err="1" smtClean="0"/>
              <a:t>Jeanatope</a:t>
            </a:r>
            <a:r>
              <a:rPr lang="en-US" sz="1500" dirty="0" smtClean="0"/>
              <a:t> 1-125 (Iodinated 1-125 Albumin Injection) is a sterile, </a:t>
            </a:r>
            <a:r>
              <a:rPr lang="en-US" sz="1500" dirty="0" err="1" smtClean="0"/>
              <a:t>nonpyrogenic</a:t>
            </a:r>
            <a:r>
              <a:rPr lang="en-US" sz="1500" dirty="0" smtClean="0"/>
              <a:t>, </a:t>
            </a:r>
            <a:r>
              <a:rPr lang="en-US" sz="1500" dirty="0" err="1" smtClean="0"/>
              <a:t>aqueos</a:t>
            </a:r>
            <a:r>
              <a:rPr lang="en-US" sz="1500" dirty="0" smtClean="0"/>
              <a:t> solution administered as a </a:t>
            </a:r>
            <a:r>
              <a:rPr lang="en-US" sz="1500" dirty="0" err="1" smtClean="0"/>
              <a:t>intavenous</a:t>
            </a:r>
            <a:r>
              <a:rPr lang="en-US" sz="1500" dirty="0" smtClean="0"/>
              <a:t> injection</a:t>
            </a:r>
          </a:p>
        </p:txBody>
      </p:sp>
      <p:sp>
        <p:nvSpPr>
          <p:cNvPr id="6" name="Title 1"/>
          <p:cNvSpPr txBox="1">
            <a:spLocks/>
          </p:cNvSpPr>
          <p:nvPr/>
        </p:nvSpPr>
        <p:spPr>
          <a:xfrm>
            <a:off x="228600" y="1189038"/>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Formulation</a:t>
            </a:r>
          </a:p>
        </p:txBody>
      </p:sp>
      <p:sp>
        <p:nvSpPr>
          <p:cNvPr id="7" name="Content Placeholder 2"/>
          <p:cNvSpPr txBox="1">
            <a:spLocks/>
          </p:cNvSpPr>
          <p:nvPr/>
        </p:nvSpPr>
        <p:spPr>
          <a:xfrm>
            <a:off x="228600" y="1524000"/>
            <a:ext cx="8229600" cy="990600"/>
          </a:xfrm>
          <a:prstGeom prst="rect">
            <a:avLst/>
          </a:prstGeom>
        </p:spPr>
        <p:txBody>
          <a:bodyPr vert="horz" lIns="91440" tIns="45720" rIns="91440" bIns="45720" rtlCol="0">
            <a:noAutofit/>
          </a:bodyPr>
          <a:lstStyle/>
          <a:p>
            <a:pPr algn="just">
              <a:spcBef>
                <a:spcPct val="20000"/>
              </a:spcBef>
            </a:pPr>
            <a:r>
              <a:rPr lang="en-US" sz="1500" dirty="0" smtClean="0"/>
              <a:t>Each milliliter provides approximately 10 mg protein (normal human serum albumin), 1.6 mg sodium phosphate, 16 mg sodium </a:t>
            </a:r>
            <a:r>
              <a:rPr lang="en-US" sz="1500" dirty="0" err="1" smtClean="0"/>
              <a:t>biphosphate</a:t>
            </a:r>
            <a:r>
              <a:rPr lang="en-US" sz="1500" dirty="0" smtClean="0"/>
              <a:t>, not more than 0.4 mg guanidine hydrochloride, sodium chloride for </a:t>
            </a:r>
            <a:r>
              <a:rPr lang="en-US" sz="1500" dirty="0" err="1" smtClean="0"/>
              <a:t>isotonicity</a:t>
            </a:r>
            <a:r>
              <a:rPr lang="en-US" sz="1500" dirty="0" smtClean="0"/>
              <a:t>, and 9 mg benzyl alcohol as a preservative. The stabilizer </a:t>
            </a:r>
            <a:r>
              <a:rPr lang="en-US" sz="1500" dirty="0" err="1" smtClean="0"/>
              <a:t>aceryltryptophanate</a:t>
            </a:r>
            <a:r>
              <a:rPr lang="en-US" sz="1500" dirty="0" smtClean="0"/>
              <a:t> and sodium </a:t>
            </a:r>
            <a:r>
              <a:rPr lang="en-US" sz="1500" dirty="0" err="1" smtClean="0"/>
              <a:t>caprylate</a:t>
            </a:r>
            <a:r>
              <a:rPr lang="en-US" sz="1500" dirty="0" smtClean="0"/>
              <a:t> have a concentration of less, than 0.0089M. </a:t>
            </a:r>
          </a:p>
        </p:txBody>
      </p:sp>
      <p:sp>
        <p:nvSpPr>
          <p:cNvPr id="8" name="Title 1"/>
          <p:cNvSpPr txBox="1">
            <a:spLocks/>
          </p:cNvSpPr>
          <p:nvPr/>
        </p:nvSpPr>
        <p:spPr>
          <a:xfrm>
            <a:off x="228600" y="2484438"/>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Used/Prescribed</a:t>
            </a:r>
            <a:r>
              <a:rPr kumimoji="0" lang="en-US" sz="1600" b="1" i="0" u="none" strike="noStrike" kern="1200" cap="none" spc="0" normalizeH="0" noProof="0" dirty="0" smtClean="0">
                <a:ln>
                  <a:noFill/>
                </a:ln>
                <a:solidFill>
                  <a:schemeClr val="tx1"/>
                </a:solidFill>
                <a:effectLst/>
                <a:uLnTx/>
                <a:uFillTx/>
                <a:latin typeface="+mj-lt"/>
                <a:ea typeface="+mj-ea"/>
                <a:cs typeface="+mj-cs"/>
              </a:rPr>
              <a:t>  for</a:t>
            </a:r>
            <a:endParaRPr kumimoji="0" lang="en-US" sz="16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Content Placeholder 2"/>
          <p:cNvSpPr txBox="1">
            <a:spLocks/>
          </p:cNvSpPr>
          <p:nvPr/>
        </p:nvSpPr>
        <p:spPr>
          <a:xfrm>
            <a:off x="228600" y="2819400"/>
            <a:ext cx="8229600" cy="304800"/>
          </a:xfrm>
          <a:prstGeom prst="rect">
            <a:avLst/>
          </a:prstGeom>
        </p:spPr>
        <p:txBody>
          <a:bodyPr vert="horz" lIns="91440" tIns="45720" rIns="91440" bIns="45720" rtlCol="0">
            <a:noAutofit/>
          </a:bodyPr>
          <a:lstStyle/>
          <a:p>
            <a:pPr algn="just">
              <a:spcBef>
                <a:spcPct val="20000"/>
              </a:spcBef>
            </a:pPr>
            <a:r>
              <a:rPr lang="en-US" sz="1500" dirty="0" err="1" smtClean="0"/>
              <a:t>Jeanotope</a:t>
            </a:r>
            <a:r>
              <a:rPr lang="en-US" sz="1500" dirty="0" smtClean="0"/>
              <a:t> I-125 is indicated for use in the determination of total blood and plasma volume.</a:t>
            </a:r>
          </a:p>
        </p:txBody>
      </p:sp>
      <p:sp>
        <p:nvSpPr>
          <p:cNvPr id="10" name="Title 1"/>
          <p:cNvSpPr txBox="1">
            <a:spLocks/>
          </p:cNvSpPr>
          <p:nvPr/>
        </p:nvSpPr>
        <p:spPr>
          <a:xfrm>
            <a:off x="228600" y="3048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Dosage</a:t>
            </a:r>
          </a:p>
        </p:txBody>
      </p:sp>
      <p:sp>
        <p:nvSpPr>
          <p:cNvPr id="12" name="Content Placeholder 2"/>
          <p:cNvSpPr txBox="1">
            <a:spLocks/>
          </p:cNvSpPr>
          <p:nvPr/>
        </p:nvSpPr>
        <p:spPr>
          <a:xfrm>
            <a:off x="228600" y="3352800"/>
            <a:ext cx="8229600" cy="533400"/>
          </a:xfrm>
          <a:prstGeom prst="rect">
            <a:avLst/>
          </a:prstGeom>
        </p:spPr>
        <p:txBody>
          <a:bodyPr vert="horz" lIns="91440" tIns="45720" rIns="91440" bIns="45720" rtlCol="0">
            <a:noAutofit/>
          </a:bodyPr>
          <a:lstStyle/>
          <a:p>
            <a:pPr algn="just">
              <a:spcBef>
                <a:spcPct val="20000"/>
              </a:spcBef>
            </a:pPr>
            <a:r>
              <a:rPr lang="en-US" sz="1500" dirty="0" smtClean="0"/>
              <a:t>When a procedure such as a blood volume determination is to be repeated, the total dosage administered in any one week should not exceed 200 </a:t>
            </a:r>
            <a:r>
              <a:rPr lang="en-US" sz="1500" dirty="0" err="1" smtClean="0"/>
              <a:t>microcuries</a:t>
            </a:r>
            <a:endParaRPr lang="en-US" sz="1500" dirty="0" smtClean="0"/>
          </a:p>
        </p:txBody>
      </p:sp>
      <p:sp>
        <p:nvSpPr>
          <p:cNvPr id="13" name="Title 1"/>
          <p:cNvSpPr txBox="1">
            <a:spLocks/>
          </p:cNvSpPr>
          <p:nvPr/>
        </p:nvSpPr>
        <p:spPr>
          <a:xfrm>
            <a:off x="228600" y="3810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Contraindications</a:t>
            </a:r>
          </a:p>
        </p:txBody>
      </p:sp>
      <p:sp>
        <p:nvSpPr>
          <p:cNvPr id="15" name="Content Placeholder 2"/>
          <p:cNvSpPr txBox="1">
            <a:spLocks/>
          </p:cNvSpPr>
          <p:nvPr/>
        </p:nvSpPr>
        <p:spPr>
          <a:xfrm>
            <a:off x="228600" y="4114800"/>
            <a:ext cx="8229600" cy="304800"/>
          </a:xfrm>
          <a:prstGeom prst="rect">
            <a:avLst/>
          </a:prstGeom>
        </p:spPr>
        <p:txBody>
          <a:bodyPr vert="horz" lIns="91440" tIns="45720" rIns="91440" bIns="45720" rtlCol="0">
            <a:noAutofit/>
          </a:bodyPr>
          <a:lstStyle/>
          <a:p>
            <a:pPr algn="just">
              <a:spcBef>
                <a:spcPct val="20000"/>
              </a:spcBef>
            </a:pPr>
            <a:r>
              <a:rPr lang="en-US" sz="1500" dirty="0" smtClean="0"/>
              <a:t>None Known.</a:t>
            </a:r>
          </a:p>
        </p:txBody>
      </p:sp>
      <p:sp>
        <p:nvSpPr>
          <p:cNvPr id="16" name="Title 1"/>
          <p:cNvSpPr txBox="1">
            <a:spLocks/>
          </p:cNvSpPr>
          <p:nvPr/>
        </p:nvSpPr>
        <p:spPr>
          <a:xfrm>
            <a:off x="228600" y="43434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Side-effects</a:t>
            </a:r>
          </a:p>
        </p:txBody>
      </p:sp>
      <p:sp>
        <p:nvSpPr>
          <p:cNvPr id="17" name="Content Placeholder 2"/>
          <p:cNvSpPr txBox="1">
            <a:spLocks/>
          </p:cNvSpPr>
          <p:nvPr/>
        </p:nvSpPr>
        <p:spPr>
          <a:xfrm>
            <a:off x="228600" y="4648200"/>
            <a:ext cx="8229600" cy="762000"/>
          </a:xfrm>
          <a:prstGeom prst="rect">
            <a:avLst/>
          </a:prstGeom>
        </p:spPr>
        <p:txBody>
          <a:bodyPr vert="horz" lIns="91440" tIns="45720" rIns="91440" bIns="45720" rtlCol="0">
            <a:noAutofit/>
          </a:bodyPr>
          <a:lstStyle/>
          <a:p>
            <a:pPr algn="just">
              <a:spcBef>
                <a:spcPct val="20000"/>
              </a:spcBef>
            </a:pPr>
            <a:r>
              <a:rPr lang="en-US" sz="1500" dirty="0" smtClean="0"/>
              <a:t>Although the immunological properties of serum albumin are believed to be virtually unaltered by the iodinated process, there is a theoretical possibility that allergic reactions may occur in patients receiving additional doses a number of weeks after an initial dose</a:t>
            </a:r>
          </a:p>
        </p:txBody>
      </p:sp>
      <p:sp>
        <p:nvSpPr>
          <p:cNvPr id="18" name="Title 1"/>
          <p:cNvSpPr txBox="1">
            <a:spLocks/>
          </p:cNvSpPr>
          <p:nvPr/>
        </p:nvSpPr>
        <p:spPr>
          <a:xfrm>
            <a:off x="228600" y="5334000"/>
            <a:ext cx="3200400" cy="411162"/>
          </a:xfrm>
          <a:prstGeom prst="rect">
            <a:avLst/>
          </a:prstGeom>
        </p:spPr>
        <p:txBody>
          <a:bodyPr vert="horz" lIns="91440" tIns="45720" rIns="91440" bIns="45720" rtlCol="0" anchor="ctr">
            <a:normAutofit/>
          </a:bodyPr>
          <a:lstStyle/>
          <a:p>
            <a:pPr lvl="0">
              <a:spcBef>
                <a:spcPct val="0"/>
              </a:spcBef>
            </a:pPr>
            <a:r>
              <a:rPr kumimoji="0" lang="en-US" sz="1600" b="1" i="0" u="none" strike="noStrike" kern="1200" cap="none" spc="0" normalizeH="0" baseline="0" noProof="0" dirty="0" smtClean="0">
                <a:ln>
                  <a:noFill/>
                </a:ln>
                <a:solidFill>
                  <a:schemeClr val="tx1"/>
                </a:solidFill>
                <a:effectLst/>
                <a:uLnTx/>
                <a:uFillTx/>
                <a:latin typeface="+mj-lt"/>
                <a:ea typeface="+mj-ea"/>
                <a:cs typeface="+mj-cs"/>
              </a:rPr>
              <a:t>References</a:t>
            </a:r>
          </a:p>
        </p:txBody>
      </p:sp>
      <p:sp>
        <p:nvSpPr>
          <p:cNvPr id="19" name="Content Placeholder 2"/>
          <p:cNvSpPr txBox="1">
            <a:spLocks/>
          </p:cNvSpPr>
          <p:nvPr/>
        </p:nvSpPr>
        <p:spPr>
          <a:xfrm>
            <a:off x="228600" y="5715000"/>
            <a:ext cx="8229600" cy="609600"/>
          </a:xfrm>
          <a:prstGeom prst="rect">
            <a:avLst/>
          </a:prstGeom>
        </p:spPr>
        <p:txBody>
          <a:bodyPr vert="horz" lIns="91440" tIns="45720" rIns="91440" bIns="45720" rtlCol="0">
            <a:noAutofit/>
          </a:bodyPr>
          <a:lstStyle/>
          <a:p>
            <a:pPr algn="just">
              <a:spcBef>
                <a:spcPct val="20000"/>
              </a:spcBef>
            </a:pPr>
            <a:r>
              <a:rPr lang="en-US" sz="1600" dirty="0" smtClean="0"/>
              <a:t>http://dailymed.nlm.nih.gov/dailymed/drugInfo.cfm?setid=812240e4-fc28-46c2-92f3-1ba4e029645a </a:t>
            </a:r>
            <a:endParaRPr lang="en-US" sz="15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761</Words>
  <Application>Microsoft Office PowerPoint</Application>
  <PresentationFormat>On-screen Show (4:3)</PresentationFormat>
  <Paragraphs>69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Serum Albumin Iodinated(DB00064) Approved Drug</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 (DB00001) Approved Drug</dc:title>
  <dc:creator>abc</dc:creator>
  <cp:lastModifiedBy>abc</cp:lastModifiedBy>
  <cp:revision>77</cp:revision>
  <dcterms:created xsi:type="dcterms:W3CDTF">2014-12-19T08:52:54Z</dcterms:created>
  <dcterms:modified xsi:type="dcterms:W3CDTF">2015-01-08T12:11:48Z</dcterms:modified>
</cp:coreProperties>
</file>